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333" r:id="rId2"/>
    <p:sldId id="337" r:id="rId3"/>
    <p:sldId id="324" r:id="rId4"/>
    <p:sldId id="341" r:id="rId5"/>
    <p:sldId id="342" r:id="rId6"/>
    <p:sldId id="338" r:id="rId7"/>
    <p:sldId id="339" r:id="rId8"/>
    <p:sldId id="344" r:id="rId9"/>
    <p:sldId id="319" r:id="rId10"/>
    <p:sldId id="345" r:id="rId11"/>
    <p:sldId id="346" r:id="rId12"/>
  </p:sldIdLst>
  <p:sldSz cx="6858000" cy="9144000" type="screen4x3"/>
  <p:notesSz cx="6807200" cy="993933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160">
          <p15:clr>
            <a:srgbClr val="A4A3A4"/>
          </p15:clr>
        </p15:guide>
        <p15:guide id="3" orient="horz" pos="16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6"/>
    <a:srgbClr val="E7C581"/>
    <a:srgbClr val="E2B3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479" autoAdjust="0"/>
    <p:restoredTop sz="96429" autoAdjust="0"/>
  </p:normalViewPr>
  <p:slideViewPr>
    <p:cSldViewPr>
      <p:cViewPr varScale="1">
        <p:scale>
          <a:sx n="82" d="100"/>
          <a:sy n="82" d="100"/>
        </p:scale>
        <p:origin x="3486" y="90"/>
      </p:cViewPr>
      <p:guideLst>
        <p:guide pos="2160"/>
        <p:guide orient="horz" pos="1655"/>
      </p:guideLst>
    </p:cSldViewPr>
  </p:slideViewPr>
  <p:notesTextViewPr>
    <p:cViewPr>
      <p:scale>
        <a:sx n="75" d="100"/>
        <a:sy n="7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6039" y="0"/>
            <a:ext cx="294957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CC1C81-D7F1-4FF5-8B14-B45E9BB4BD9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006600" y="746125"/>
            <a:ext cx="27940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1038" y="4721225"/>
            <a:ext cx="5445125" cy="4471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40865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6039" y="9440865"/>
            <a:ext cx="294957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105B94-A550-4EB6-95EF-6E9E5156536D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15502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5B94-A550-4EB6-95EF-6E9E5156536D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6609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5B94-A550-4EB6-95EF-6E9E5156536D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93467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5B94-A550-4EB6-95EF-6E9E5156536D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4786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5B94-A550-4EB6-95EF-6E9E5156536D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196003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5B94-A550-4EB6-95EF-6E9E5156536D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304622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5B94-A550-4EB6-95EF-6E9E5156536D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072575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5B94-A550-4EB6-95EF-6E9E5156536D}" type="slidenum">
              <a:rPr lang="ko-KR" altLang="en-US" smtClean="0"/>
              <a:t>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74237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105B94-A550-4EB6-95EF-6E9E5156536D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672397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349-EFB8-4A85-8862-D7C8D59CD61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5ECE3-B78C-4F35-95E6-F39468AEE2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2843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349-EFB8-4A85-8862-D7C8D59CD61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5ECE3-B78C-4F35-95E6-F39468AEE2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26160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349-EFB8-4A85-8862-D7C8D59CD61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5ECE3-B78C-4F35-95E6-F39468AEE2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4370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349-EFB8-4A85-8862-D7C8D59CD61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5ECE3-B78C-4F35-95E6-F39468AEE2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15602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349-EFB8-4A85-8862-D7C8D59CD61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5ECE3-B78C-4F35-95E6-F39468AEE2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84084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349-EFB8-4A85-8862-D7C8D59CD61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5ECE3-B78C-4F35-95E6-F39468AEE2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0232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349-EFB8-4A85-8862-D7C8D59CD61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5ECE3-B78C-4F35-95E6-F39468AEE2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42517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349-EFB8-4A85-8862-D7C8D59CD61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5ECE3-B78C-4F35-95E6-F39468AEE2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7414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349-EFB8-4A85-8862-D7C8D59CD61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5ECE3-B78C-4F35-95E6-F39468AEE2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21984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349-EFB8-4A85-8862-D7C8D59CD61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5ECE3-B78C-4F35-95E6-F39468AEE2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2879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397349-EFB8-4A85-8862-D7C8D59CD61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E5ECE3-B78C-4F35-95E6-F39468AEE2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5452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397349-EFB8-4A85-8862-D7C8D59CD619}" type="datetimeFigureOut">
              <a:rPr lang="ko-KR" altLang="en-US" smtClean="0"/>
              <a:t>2022-01-27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E5ECE3-B78C-4F35-95E6-F39468AEE24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8447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3203848"/>
            <a:ext cx="6858000" cy="1569660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ko-KR" altLang="en-US" sz="3200" dirty="0" smtClean="0">
                <a:latin typeface="+mn-ea"/>
              </a:rPr>
              <a:t>제</a:t>
            </a:r>
            <a:r>
              <a:rPr lang="en-US" altLang="ko-KR" sz="3200" dirty="0">
                <a:latin typeface="+mn-ea"/>
              </a:rPr>
              <a:t>4</a:t>
            </a:r>
            <a:r>
              <a:rPr lang="ko-KR" altLang="en-US" sz="3200" smtClean="0">
                <a:latin typeface="+mn-ea"/>
              </a:rPr>
              <a:t>회 </a:t>
            </a:r>
            <a:r>
              <a:rPr lang="ko-KR" altLang="en-US" sz="3200" dirty="0" err="1" smtClean="0">
                <a:latin typeface="+mn-ea"/>
              </a:rPr>
              <a:t>별마당</a:t>
            </a:r>
            <a:r>
              <a:rPr lang="ko-KR" altLang="en-US" sz="3200" dirty="0" smtClean="0">
                <a:latin typeface="+mn-ea"/>
              </a:rPr>
              <a:t> 도서관 </a:t>
            </a:r>
            <a:endParaRPr lang="en-US" altLang="ko-KR" sz="3200" dirty="0" smtClean="0"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ko-KR" altLang="en-US" sz="3200" dirty="0" smtClean="0">
                <a:latin typeface="+mn-ea"/>
              </a:rPr>
              <a:t>열린 아트 공모전</a:t>
            </a:r>
            <a:endParaRPr lang="ko-KR" altLang="en-US" sz="3200" dirty="0">
              <a:latin typeface="+mn-ea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42719" y="6588224"/>
            <a:ext cx="39725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>
                <a:solidFill>
                  <a:srgbClr val="C00000"/>
                </a:solidFill>
                <a:latin typeface="+mn-ea"/>
              </a:rPr>
              <a:t> ★ </a:t>
            </a:r>
            <a:r>
              <a:rPr lang="ko-KR" altLang="en-US" sz="1100" b="1">
                <a:solidFill>
                  <a:srgbClr val="C00000"/>
                </a:solidFill>
                <a:latin typeface="+mn-ea"/>
              </a:rPr>
              <a:t>제출시 </a:t>
            </a:r>
            <a:r>
              <a:rPr lang="ko-KR" altLang="en-US" sz="1100" b="1" dirty="0">
                <a:solidFill>
                  <a:srgbClr val="C00000"/>
                </a:solidFill>
                <a:latin typeface="+mn-ea"/>
              </a:rPr>
              <a:t>반드시 파일명에 성함</a:t>
            </a:r>
            <a:r>
              <a:rPr lang="en-US" altLang="ko-KR" sz="1100" b="1" dirty="0">
                <a:solidFill>
                  <a:srgbClr val="C00000"/>
                </a:solidFill>
                <a:latin typeface="+mn-ea"/>
              </a:rPr>
              <a:t>/</a:t>
            </a:r>
            <a:r>
              <a:rPr lang="ko-KR" altLang="en-US" sz="1100" b="1">
                <a:solidFill>
                  <a:srgbClr val="C00000"/>
                </a:solidFill>
                <a:latin typeface="+mn-ea"/>
              </a:rPr>
              <a:t>작품명을 기입 바랍니다</a:t>
            </a:r>
            <a:r>
              <a:rPr lang="en-US" altLang="ko-KR" sz="1100" b="1" dirty="0">
                <a:solidFill>
                  <a:srgbClr val="C00000"/>
                </a:solidFill>
                <a:latin typeface="+mn-ea"/>
              </a:rPr>
              <a:t>.</a:t>
            </a:r>
            <a:endParaRPr lang="ko-KR" altLang="en-US" sz="1100" b="1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560302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직선 연결선 22"/>
          <p:cNvCxnSpPr/>
          <p:nvPr/>
        </p:nvCxnSpPr>
        <p:spPr>
          <a:xfrm>
            <a:off x="260648" y="446112"/>
            <a:ext cx="62646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직사각형 1"/>
          <p:cNvSpPr/>
          <p:nvPr/>
        </p:nvSpPr>
        <p:spPr>
          <a:xfrm>
            <a:off x="260648" y="539552"/>
            <a:ext cx="6264696" cy="8424936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656" y="611560"/>
            <a:ext cx="7072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투시도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8640" y="107504"/>
            <a:ext cx="9653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+mn-ea"/>
              </a:rPr>
              <a:t>②</a:t>
            </a:r>
            <a:r>
              <a:rPr lang="ko-KR" altLang="en-US" sz="1400" b="1" dirty="0" smtClean="0">
                <a:latin typeface="+mn-ea"/>
              </a:rPr>
              <a:t> 디자인</a:t>
            </a:r>
            <a:endParaRPr lang="en-US" altLang="ko-KR" sz="1400" b="1" dirty="0" smtClean="0">
              <a:latin typeface="+mn-ea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rcRect t="3882"/>
          <a:stretch/>
        </p:blipFill>
        <p:spPr>
          <a:xfrm>
            <a:off x="332656" y="978565"/>
            <a:ext cx="6120680" cy="7980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995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200" y="631213"/>
            <a:ext cx="6052800" cy="8241613"/>
          </a:xfrm>
          <a:prstGeom prst="rect">
            <a:avLst/>
          </a:prstGeom>
        </p:spPr>
      </p:pic>
      <p:cxnSp>
        <p:nvCxnSpPr>
          <p:cNvPr id="5" name="직선 연결선 4"/>
          <p:cNvCxnSpPr/>
          <p:nvPr/>
        </p:nvCxnSpPr>
        <p:spPr>
          <a:xfrm>
            <a:off x="260648" y="446112"/>
            <a:ext cx="62646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88640" y="107504"/>
            <a:ext cx="9653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+mn-ea"/>
              </a:rPr>
              <a:t>②</a:t>
            </a:r>
            <a:r>
              <a:rPr lang="ko-KR" altLang="en-US" sz="1400" b="1" dirty="0" smtClean="0">
                <a:latin typeface="+mn-ea"/>
              </a:rPr>
              <a:t> 디자인</a:t>
            </a:r>
            <a:endParaRPr lang="en-US" altLang="ko-KR" sz="1400" b="1" dirty="0" smtClean="0">
              <a:latin typeface="+mn-ea"/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260648" y="539552"/>
            <a:ext cx="6264696" cy="8424936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1166791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직사각형 2"/>
          <p:cNvSpPr/>
          <p:nvPr/>
        </p:nvSpPr>
        <p:spPr>
          <a:xfrm>
            <a:off x="404665" y="1135802"/>
            <a:ext cx="5889880" cy="381888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이미지</a:t>
            </a:r>
            <a:endParaRPr lang="ko-KR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88640" y="107504"/>
            <a:ext cx="7857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latin typeface="+mn-ea"/>
              </a:rPr>
              <a:t>① 개요</a:t>
            </a:r>
            <a:endParaRPr lang="en-US" altLang="ko-KR" sz="1400" b="1" dirty="0" smtClean="0">
              <a:latin typeface="+mn-ea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260648" y="446112"/>
            <a:ext cx="62646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직사각형 1"/>
          <p:cNvSpPr/>
          <p:nvPr/>
        </p:nvSpPr>
        <p:spPr>
          <a:xfrm>
            <a:off x="260648" y="539552"/>
            <a:ext cx="6264696" cy="8424936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2656" y="611560"/>
            <a:ext cx="80663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+mn-ea"/>
              </a:rPr>
              <a:t>[</a:t>
            </a:r>
            <a:r>
              <a:rPr lang="ko-KR" altLang="en-US" sz="1100" b="1">
                <a:latin typeface="+mn-ea"/>
              </a:rPr>
              <a:t>작품명</a:t>
            </a:r>
            <a:r>
              <a:rPr lang="en-US" altLang="ko-KR" sz="1100" b="1" dirty="0">
                <a:latin typeface="+mn-ea"/>
              </a:rPr>
              <a:t>] </a:t>
            </a:r>
            <a:r>
              <a:rPr lang="en-US" altLang="ko-KR" sz="1100" dirty="0" smtClean="0">
                <a:latin typeface="+mn-ea"/>
              </a:rPr>
              <a:t> </a:t>
            </a:r>
            <a:endParaRPr lang="en-US" altLang="ko-KR" sz="1100" dirty="0"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2656" y="5436096"/>
            <a:ext cx="7072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사이즈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2656" y="5077726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기획 의도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2656" y="874192"/>
            <a:ext cx="7072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투시도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dirty="0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2656" y="5868144"/>
            <a:ext cx="89800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주요 소재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733256" y="611560"/>
            <a:ext cx="6078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ko-KR" altLang="en-US" sz="1100" b="1" dirty="0" smtClean="0">
                <a:latin typeface="+mn-ea"/>
              </a:rPr>
              <a:t>홍길동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32656" y="8532440"/>
            <a:ext cx="60486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 ★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작성가이드 </a:t>
            </a:r>
            <a:endParaRPr lang="en-US" altLang="ko-KR" sz="1100" dirty="0" smtClean="0">
              <a:solidFill>
                <a:srgbClr val="C00000"/>
              </a:solidFill>
              <a:latin typeface="+mn-ea"/>
            </a:endParaRPr>
          </a:p>
          <a:p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- 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① 개요는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1page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로 작성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2656" y="6326614"/>
            <a:ext cx="5661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예산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332656" y="6729182"/>
            <a:ext cx="15616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제작 및 설치 </a:t>
            </a:r>
            <a:r>
              <a:rPr lang="ko-KR" altLang="en-US" sz="1100" b="1" err="1" smtClean="0">
                <a:latin typeface="+mn-ea"/>
              </a:rPr>
              <a:t>스케쥴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151594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직선 연결선 22"/>
          <p:cNvCxnSpPr/>
          <p:nvPr/>
        </p:nvCxnSpPr>
        <p:spPr>
          <a:xfrm>
            <a:off x="260648" y="446112"/>
            <a:ext cx="62646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직사각형 1"/>
          <p:cNvSpPr/>
          <p:nvPr/>
        </p:nvSpPr>
        <p:spPr>
          <a:xfrm>
            <a:off x="260648" y="539552"/>
            <a:ext cx="6264696" cy="8424936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656" y="611560"/>
            <a:ext cx="7072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투시도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32656" y="7812360"/>
            <a:ext cx="60486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★ 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작성 가이드</a:t>
            </a:r>
            <a:endParaRPr lang="en-US" altLang="ko-KR" sz="1100" dirty="0">
              <a:solidFill>
                <a:srgbClr val="C00000"/>
              </a:solidFill>
              <a:latin typeface="+mn-ea"/>
            </a:endParaRPr>
          </a:p>
          <a:p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-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② </a:t>
            </a:r>
            <a:r>
              <a:rPr lang="ko-KR" altLang="en-US" sz="1100" dirty="0">
                <a:solidFill>
                  <a:srgbClr val="C00000"/>
                </a:solidFill>
                <a:latin typeface="+mn-ea"/>
              </a:rPr>
              <a:t>디자인은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4page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내로 작성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가능</a:t>
            </a:r>
            <a:endParaRPr lang="en-US" altLang="ko-KR" sz="1100" dirty="0" smtClean="0">
              <a:solidFill>
                <a:srgbClr val="C00000"/>
              </a:solidFill>
              <a:latin typeface="+mn-ea"/>
            </a:endParaRPr>
          </a:p>
          <a:p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- 3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가지 공간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(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중앙 바닥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/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천정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/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계단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)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제안 가능</a:t>
            </a:r>
            <a:endParaRPr lang="en-US" altLang="ko-KR" sz="1100" dirty="0">
              <a:solidFill>
                <a:srgbClr val="C00000"/>
              </a:solidFill>
              <a:latin typeface="+mn-ea"/>
            </a:endParaRPr>
          </a:p>
          <a:p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- 3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가지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항목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(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투시도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/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평면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/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입면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)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 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外 자유롭게 추가 가능</a:t>
            </a:r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.</a:t>
            </a:r>
          </a:p>
          <a:p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- 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설명 </a:t>
            </a:r>
            <a:r>
              <a:rPr lang="ko-KR" altLang="en-US" sz="1100" dirty="0" err="1">
                <a:solidFill>
                  <a:srgbClr val="C00000"/>
                </a:solidFill>
                <a:latin typeface="+mn-ea"/>
              </a:rPr>
              <a:t>필요시</a:t>
            </a:r>
            <a:r>
              <a:rPr lang="ko-KR" altLang="en-US" sz="1100" dirty="0">
                <a:solidFill>
                  <a:srgbClr val="C00000"/>
                </a:solidFill>
                <a:latin typeface="+mn-ea"/>
              </a:rPr>
              <a:t> 함께 작성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.</a:t>
            </a:r>
          </a:p>
          <a:p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-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좌대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/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의자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*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필수 제안 내용 아님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/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별도 제안 가능</a:t>
            </a:r>
            <a:endParaRPr lang="en-US" altLang="ko-KR" sz="1100" dirty="0" smtClean="0">
              <a:solidFill>
                <a:srgbClr val="C00000"/>
              </a:solidFill>
              <a:latin typeface="+mn-ea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8640" y="107504"/>
            <a:ext cx="9653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+mn-ea"/>
              </a:rPr>
              <a:t>②</a:t>
            </a:r>
            <a:r>
              <a:rPr lang="ko-KR" altLang="en-US" sz="1400" b="1" dirty="0" smtClean="0">
                <a:latin typeface="+mn-ea"/>
              </a:rPr>
              <a:t> 디자인</a:t>
            </a:r>
            <a:endParaRPr lang="en-US" altLang="ko-KR" sz="1400" b="1" dirty="0" smtClean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2656" y="1255023"/>
            <a:ext cx="5661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입면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32656" y="945178"/>
            <a:ext cx="5661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평면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dirty="0" smtClean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509124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직선 연결선 22"/>
          <p:cNvCxnSpPr/>
          <p:nvPr/>
        </p:nvCxnSpPr>
        <p:spPr>
          <a:xfrm>
            <a:off x="260648" y="446112"/>
            <a:ext cx="62646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직사각형 1"/>
          <p:cNvSpPr/>
          <p:nvPr/>
        </p:nvSpPr>
        <p:spPr>
          <a:xfrm>
            <a:off x="260648" y="539552"/>
            <a:ext cx="6264696" cy="8424936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656" y="611560"/>
            <a:ext cx="61587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소재</a:t>
            </a:r>
            <a:r>
              <a:rPr lang="en-US" altLang="ko-KR" sz="1100" b="1" dirty="0" smtClean="0">
                <a:latin typeface="+mn-ea"/>
              </a:rPr>
              <a:t>]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8640" y="107504"/>
            <a:ext cx="9653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latin typeface="+mn-ea"/>
              </a:rPr>
              <a:t>③ 실행안</a:t>
            </a:r>
            <a:endParaRPr lang="en-US" altLang="ko-KR" sz="1400" b="1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2656" y="899592"/>
            <a:ext cx="14205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>
                <a:latin typeface="+mn-ea"/>
              </a:rPr>
              <a:t>제작 및 설치 방법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2656" y="8364324"/>
            <a:ext cx="60486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★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작성 가이드</a:t>
            </a:r>
            <a:endParaRPr lang="en-US" altLang="ko-KR" sz="1100" dirty="0" smtClean="0">
              <a:solidFill>
                <a:srgbClr val="C00000"/>
              </a:solidFill>
              <a:latin typeface="+mn-ea"/>
            </a:endParaRPr>
          </a:p>
          <a:p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- 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③ 실행안은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2page 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내로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작성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.</a:t>
            </a:r>
          </a:p>
          <a:p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- 3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가지 항목 外 자유롭게 추가 가능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32656" y="1161202"/>
            <a:ext cx="7072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스케쥴</a:t>
            </a:r>
            <a:r>
              <a:rPr lang="en-US" altLang="ko-KR" sz="1100" b="1" dirty="0" smtClean="0">
                <a:latin typeface="+mn-ea"/>
              </a:rPr>
              <a:t>]</a:t>
            </a:r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676956"/>
              </p:ext>
            </p:extLst>
          </p:nvPr>
        </p:nvGraphicFramePr>
        <p:xfrm>
          <a:off x="404664" y="1489899"/>
          <a:ext cx="5976664" cy="1920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60178"/>
                <a:gridCol w="2916486"/>
              </a:tblGrid>
              <a:tr h="24936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항목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질정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</a:tr>
              <a:tr h="2244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도면 작업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00</a:t>
                      </a:r>
                      <a:r>
                        <a:rPr lang="ko-KR" altLang="en-US" sz="1200" kern="120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일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/>
                </a:tc>
              </a:tr>
              <a:tr h="2244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구조 검토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7</a:t>
                      </a:r>
                      <a:r>
                        <a:rPr lang="ko-KR" altLang="en-US" sz="1200" kern="120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일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/>
                </a:tc>
              </a:tr>
              <a:tr h="2244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제작 도면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00</a:t>
                      </a:r>
                      <a:r>
                        <a:rPr lang="ko-KR" altLang="en-US" sz="1200" kern="120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일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/>
                </a:tc>
              </a:tr>
              <a:tr h="2244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작품 제작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00</a:t>
                      </a:r>
                      <a:r>
                        <a:rPr lang="ko-KR" altLang="en-US" sz="1200" kern="120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일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/>
                </a:tc>
              </a:tr>
              <a:tr h="2244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설치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(</a:t>
                      </a:r>
                      <a:r>
                        <a:rPr lang="ko-KR" altLang="en-US" sz="1200" kern="120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비계 설치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200" kern="120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일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/ </a:t>
                      </a:r>
                      <a:r>
                        <a:rPr lang="ko-KR" altLang="en-US" sz="1200" kern="120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철거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1</a:t>
                      </a:r>
                      <a:r>
                        <a:rPr lang="ko-KR" altLang="en-US" sz="1200" kern="120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일 포함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)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00</a:t>
                      </a:r>
                      <a:r>
                        <a:rPr lang="ko-KR" altLang="en-US" sz="1200" kern="120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일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/>
                </a:tc>
              </a:tr>
              <a:tr h="2244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총 기간</a:t>
                      </a:r>
                      <a:endParaRPr lang="en-US" altLang="ko-KR" sz="1200" kern="1200" dirty="0" smtClean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00</a:t>
                      </a:r>
                      <a:r>
                        <a:rPr lang="ko-KR" altLang="en-US" sz="1200" kern="1200" smtClean="0">
                          <a:solidFill>
                            <a:schemeClr val="tx1"/>
                          </a:solidFill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  <a:cs typeface="+mn-cs"/>
                        </a:rPr>
                        <a:t>일</a:t>
                      </a:r>
                      <a:endParaRPr lang="ko-KR" altLang="en-US" sz="1200" kern="1200" dirty="0">
                        <a:solidFill>
                          <a:schemeClr val="tx1"/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  <a:cs typeface="+mn-cs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2774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직선 연결선 22"/>
          <p:cNvCxnSpPr/>
          <p:nvPr/>
        </p:nvCxnSpPr>
        <p:spPr>
          <a:xfrm>
            <a:off x="260648" y="446112"/>
            <a:ext cx="62646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직사각형 1"/>
          <p:cNvSpPr/>
          <p:nvPr/>
        </p:nvSpPr>
        <p:spPr>
          <a:xfrm>
            <a:off x="260648" y="539552"/>
            <a:ext cx="6264696" cy="8424936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8640" y="107504"/>
            <a:ext cx="7857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+mn-ea"/>
              </a:rPr>
              <a:t>④ </a:t>
            </a:r>
            <a:r>
              <a:rPr lang="ko-KR" altLang="en-US" sz="1400" b="1" dirty="0" smtClean="0">
                <a:latin typeface="+mn-ea"/>
              </a:rPr>
              <a:t>예산</a:t>
            </a:r>
            <a:endParaRPr lang="en-US" altLang="ko-KR" sz="1400" b="1" dirty="0">
              <a:latin typeface="+mn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2656" y="755576"/>
            <a:ext cx="56618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작품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b="1" dirty="0">
              <a:latin typeface="+mn-ea"/>
            </a:endParaRPr>
          </a:p>
        </p:txBody>
      </p:sp>
      <p:graphicFrame>
        <p:nvGraphicFramePr>
          <p:cNvPr id="9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7212918"/>
              </p:ext>
            </p:extLst>
          </p:nvPr>
        </p:nvGraphicFramePr>
        <p:xfrm>
          <a:off x="404663" y="1051818"/>
          <a:ext cx="5832649" cy="27280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744417">
                  <a:extLst>
                    <a:ext uri="{9D8B030D-6E8A-4147-A177-3AD203B41FA5}">
                      <a16:colId xmlns:a16="http://schemas.microsoft.com/office/drawing/2014/main" xmlns="" val="3062583147"/>
                    </a:ext>
                  </a:extLst>
                </a:gridCol>
                <a:gridCol w="2088232">
                  <a:extLst>
                    <a:ext uri="{9D8B030D-6E8A-4147-A177-3AD203B41FA5}">
                      <a16:colId xmlns:a16="http://schemas.microsoft.com/office/drawing/2014/main" xmlns="" val="3658686845"/>
                    </a:ext>
                  </a:extLst>
                </a:gridCol>
              </a:tblGrid>
              <a:tr h="37371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dirty="0" smtClean="0">
                          <a:ea typeface="에브리데이 고딕 R_Trial" panose="02020603020101020101"/>
                        </a:rPr>
                        <a:t>항목</a:t>
                      </a:r>
                      <a:endParaRPr lang="ko-KR" altLang="en-US" sz="1400" b="1" dirty="0">
                        <a:ea typeface="에브리데이 고딕 R_Trial" panose="02020603020101020101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400" b="1" smtClean="0">
                          <a:ea typeface="에브리데이 고딕 R_Trial" panose="02020603020101020101"/>
                        </a:rPr>
                        <a:t>금액</a:t>
                      </a:r>
                      <a:r>
                        <a:rPr lang="en-US" altLang="ko-KR" sz="1400" b="1" dirty="0" smtClean="0">
                          <a:ea typeface="에브리데이 고딕 R_Trial" panose="02020603020101020101"/>
                        </a:rPr>
                        <a:t>(</a:t>
                      </a:r>
                      <a:r>
                        <a:rPr lang="ko-KR" altLang="en-US" sz="1400" b="1" smtClean="0">
                          <a:ea typeface="에브리데이 고딕 R_Trial" panose="02020603020101020101"/>
                        </a:rPr>
                        <a:t>만원</a:t>
                      </a:r>
                      <a:r>
                        <a:rPr lang="en-US" altLang="ko-KR" sz="1400" b="1" dirty="0" smtClean="0">
                          <a:ea typeface="에브리데이 고딕 R_Trial" panose="02020603020101020101"/>
                        </a:rPr>
                        <a:t>)</a:t>
                      </a:r>
                      <a:endParaRPr lang="ko-KR" altLang="en-US" sz="1400" b="1" dirty="0">
                        <a:ea typeface="에브리데이 고딕 R_Trial" panose="02020603020101020101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2308669"/>
                  </a:ext>
                </a:extLst>
              </a:tr>
              <a:tr h="3363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Ex)</a:t>
                      </a:r>
                      <a:r>
                        <a:rPr lang="en-US" altLang="ko-KR" sz="1200" baseline="0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 </a:t>
                      </a:r>
                      <a:r>
                        <a:rPr lang="ko-KR" altLang="en-US" sz="1200" baseline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조형 바닥</a:t>
                      </a:r>
                      <a:endParaRPr lang="ko-KR" altLang="en-US" sz="1200" dirty="0"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667769890"/>
                  </a:ext>
                </a:extLst>
              </a:tr>
              <a:tr h="3363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Ex) </a:t>
                      </a:r>
                      <a:r>
                        <a:rPr lang="ko-KR" altLang="en-US" sz="120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작품 조형물</a:t>
                      </a:r>
                      <a:endParaRPr lang="ko-KR" altLang="en-US" sz="1200" dirty="0"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/>
                </a:tc>
              </a:tr>
              <a:tr h="3363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Ex) </a:t>
                      </a:r>
                      <a:r>
                        <a:rPr lang="ko-KR" altLang="en-US" sz="120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조명</a:t>
                      </a:r>
                      <a:endParaRPr lang="ko-KR" altLang="en-US" sz="1200" dirty="0"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/>
                </a:tc>
              </a:tr>
              <a:tr h="3363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Ex)</a:t>
                      </a:r>
                      <a:r>
                        <a:rPr lang="en-US" altLang="ko-KR" sz="1200" baseline="0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 </a:t>
                      </a:r>
                      <a:r>
                        <a:rPr lang="ko-KR" altLang="en-US" sz="1200" baseline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좌대 </a:t>
                      </a:r>
                      <a:r>
                        <a:rPr lang="en-US" altLang="ko-KR" sz="1200" baseline="0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/ </a:t>
                      </a:r>
                      <a:r>
                        <a:rPr lang="ko-KR" altLang="en-US" sz="1200" baseline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의자</a:t>
                      </a:r>
                      <a:endParaRPr lang="en-US" altLang="ko-KR" sz="1200" dirty="0" smtClean="0"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195673290"/>
                  </a:ext>
                </a:extLst>
              </a:tr>
              <a:tr h="3363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-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b="1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/>
                </a:tc>
              </a:tr>
              <a:tr h="336340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200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-</a:t>
                      </a:r>
                      <a:endParaRPr lang="ko-KR" altLang="en-US" sz="1200" dirty="0"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3388011123"/>
                  </a:ext>
                </a:extLst>
              </a:tr>
              <a:tr h="3363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총액 </a:t>
                      </a:r>
                      <a:r>
                        <a:rPr lang="en-US" altLang="ko-KR" sz="1000" b="1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(VAT</a:t>
                      </a:r>
                      <a:r>
                        <a:rPr lang="en-US" altLang="ko-KR" sz="1000" b="1" baseline="0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 </a:t>
                      </a:r>
                      <a:r>
                        <a:rPr lang="ko-KR" altLang="en-US" sz="1000" b="1" baseline="0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별도</a:t>
                      </a:r>
                      <a:r>
                        <a:rPr lang="en-US" altLang="ko-KR" sz="1000" b="1" baseline="0" dirty="0" smtClean="0">
                          <a:latin typeface="에브리데이고딕 R" panose="02020603020101020101" pitchFamily="18" charset="-127"/>
                          <a:ea typeface="에브리데이고딕 R" panose="02020603020101020101" pitchFamily="18" charset="-127"/>
                        </a:rPr>
                        <a:t>)</a:t>
                      </a:r>
                      <a:endParaRPr lang="en-US" altLang="ko-KR" sz="1000" b="1" dirty="0" smtClean="0"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200" dirty="0">
                        <a:latin typeface="에브리데이고딕 R" panose="02020603020101020101" pitchFamily="18" charset="-127"/>
                        <a:ea typeface="에브리데이고딕 R" panose="02020603020101020101" pitchFamily="18" charset="-127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35597588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32656" y="8028384"/>
            <a:ext cx="60486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★ 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작성 가이드</a:t>
            </a:r>
            <a:endParaRPr lang="en-US" altLang="ko-KR" sz="1100" dirty="0">
              <a:solidFill>
                <a:srgbClr val="C00000"/>
              </a:solidFill>
              <a:latin typeface="+mn-ea"/>
            </a:endParaRPr>
          </a:p>
          <a:p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- 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④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예산은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1page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로 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작성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.</a:t>
            </a:r>
          </a:p>
          <a:p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- [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작품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]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지원비는 최대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1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억원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한도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(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자재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/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방염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/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인건비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등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포함</a:t>
            </a:r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)</a:t>
            </a:r>
            <a:endParaRPr lang="en-US" altLang="ko-KR" sz="1100" dirty="0" smtClean="0">
              <a:solidFill>
                <a:srgbClr val="C00000"/>
              </a:solidFill>
              <a:latin typeface="+mn-ea"/>
            </a:endParaRPr>
          </a:p>
          <a:p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 *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작품 제작은 주최측이 선정한 제작사를 </a:t>
            </a:r>
            <a:r>
              <a:rPr lang="ko-KR" altLang="en-US" sz="1100" dirty="0" smtClean="0">
                <a:solidFill>
                  <a:srgbClr val="C00000"/>
                </a:solidFill>
                <a:latin typeface="+mn-ea"/>
              </a:rPr>
              <a:t>통해 진행</a:t>
            </a:r>
            <a:endParaRPr lang="en-US" altLang="ko-KR" sz="1100" dirty="0" smtClean="0">
              <a:solidFill>
                <a:srgbClr val="C0000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7459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직선 연결선 22"/>
          <p:cNvCxnSpPr/>
          <p:nvPr/>
        </p:nvCxnSpPr>
        <p:spPr>
          <a:xfrm>
            <a:off x="260648" y="446112"/>
            <a:ext cx="62646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직사각형 1"/>
          <p:cNvSpPr/>
          <p:nvPr/>
        </p:nvSpPr>
        <p:spPr>
          <a:xfrm>
            <a:off x="260648" y="539552"/>
            <a:ext cx="6264696" cy="8424936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656" y="611560"/>
            <a:ext cx="268054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성명</a:t>
            </a:r>
            <a:r>
              <a:rPr lang="en-US" altLang="ko-KR" sz="1100" dirty="0">
                <a:latin typeface="+mn-ea"/>
              </a:rPr>
              <a:t>] </a:t>
            </a:r>
            <a:r>
              <a:rPr lang="en-US" altLang="ko-KR" sz="1100" dirty="0" smtClean="0">
                <a:latin typeface="+mn-ea"/>
              </a:rPr>
              <a:t>000 (</a:t>
            </a:r>
            <a:r>
              <a:rPr lang="ko-KR" altLang="en-US" sz="1100" smtClean="0">
                <a:latin typeface="+mn-ea"/>
              </a:rPr>
              <a:t>출생년도 </a:t>
            </a:r>
            <a:r>
              <a:rPr lang="en-US" altLang="ko-KR" sz="1100" dirty="0" smtClean="0">
                <a:latin typeface="+mn-ea"/>
              </a:rPr>
              <a:t>0000</a:t>
            </a:r>
            <a:r>
              <a:rPr lang="ko-KR" altLang="en-US" sz="1100" smtClean="0">
                <a:latin typeface="+mn-ea"/>
              </a:rPr>
              <a:t>년</a:t>
            </a:r>
            <a:r>
              <a:rPr lang="en-US" altLang="ko-KR" sz="1100" dirty="0">
                <a:latin typeface="+mn-ea"/>
              </a:rPr>
              <a:t> </a:t>
            </a:r>
            <a:r>
              <a:rPr lang="en-US" altLang="ko-KR" sz="1100" dirty="0" smtClean="0">
                <a:latin typeface="+mn-ea"/>
              </a:rPr>
              <a:t>/ </a:t>
            </a:r>
            <a:r>
              <a:rPr lang="ko-KR" altLang="en-US" sz="1100" smtClean="0">
                <a:latin typeface="+mn-ea"/>
              </a:rPr>
              <a:t>만</a:t>
            </a:r>
            <a:r>
              <a:rPr lang="en-US" altLang="ko-KR" sz="1100" dirty="0" smtClean="0">
                <a:latin typeface="+mn-ea"/>
              </a:rPr>
              <a:t>00</a:t>
            </a:r>
            <a:r>
              <a:rPr lang="ko-KR" altLang="en-US" sz="1100" smtClean="0">
                <a:latin typeface="+mn-ea"/>
              </a:rPr>
              <a:t>세</a:t>
            </a:r>
            <a:r>
              <a:rPr lang="en-US" altLang="ko-KR" sz="1100" dirty="0">
                <a:latin typeface="+mn-ea"/>
              </a:rPr>
              <a:t>)</a:t>
            </a:r>
            <a:r>
              <a:rPr lang="en-US" altLang="ko-KR" sz="1100" dirty="0" smtClean="0">
                <a:latin typeface="+mn-ea"/>
              </a:rPr>
              <a:t> </a:t>
            </a:r>
            <a:endParaRPr lang="en-US" altLang="ko-KR" sz="1100" dirty="0">
              <a:latin typeface="+mn-ea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8640" y="107504"/>
            <a:ext cx="7857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+mn-ea"/>
              </a:rPr>
              <a:t>⑤ </a:t>
            </a:r>
            <a:r>
              <a:rPr lang="ko-KR" altLang="en-US" sz="1400" b="1" dirty="0" smtClean="0">
                <a:latin typeface="+mn-ea"/>
              </a:rPr>
              <a:t>약력</a:t>
            </a:r>
            <a:endParaRPr lang="en-US" altLang="ko-KR" sz="1400" b="1" dirty="0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2656" y="1691680"/>
            <a:ext cx="230543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학력</a:t>
            </a:r>
            <a:r>
              <a:rPr lang="en-US" altLang="ko-KR" sz="1100" b="1" dirty="0" smtClean="0">
                <a:latin typeface="+mn-ea"/>
              </a:rPr>
              <a:t>]</a:t>
            </a:r>
          </a:p>
          <a:p>
            <a:pPr marL="228600" indent="-228600">
              <a:buAutoNum type="arabicParenR"/>
            </a:pPr>
            <a:r>
              <a:rPr lang="en-US" altLang="ko-KR" sz="1100" dirty="0">
                <a:latin typeface="+mn-ea"/>
              </a:rPr>
              <a:t>000</a:t>
            </a:r>
            <a:r>
              <a:rPr lang="ko-KR" altLang="en-US" sz="1100">
                <a:latin typeface="+mn-ea"/>
              </a:rPr>
              <a:t>학교 </a:t>
            </a:r>
            <a:r>
              <a:rPr lang="en-US" altLang="ko-KR" sz="1100" dirty="0">
                <a:latin typeface="+mn-ea"/>
              </a:rPr>
              <a:t>000</a:t>
            </a:r>
            <a:r>
              <a:rPr lang="ko-KR" altLang="en-US" sz="1100">
                <a:latin typeface="+mn-ea"/>
              </a:rPr>
              <a:t>과 졸업 </a:t>
            </a:r>
            <a:r>
              <a:rPr lang="en-US" altLang="ko-KR" sz="1100" dirty="0">
                <a:latin typeface="+mn-ea"/>
              </a:rPr>
              <a:t>(2020.3)</a:t>
            </a:r>
          </a:p>
          <a:p>
            <a:r>
              <a:rPr lang="en-US" altLang="ko-KR" sz="1100" dirty="0">
                <a:latin typeface="+mn-ea"/>
              </a:rPr>
              <a:t>…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332656" y="2267744"/>
            <a:ext cx="208262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전시 경험 및 주요 전시</a:t>
            </a:r>
            <a:r>
              <a:rPr lang="en-US" altLang="ko-KR" sz="1100" b="1" dirty="0" smtClean="0">
                <a:latin typeface="+mn-ea"/>
              </a:rPr>
              <a:t>]</a:t>
            </a:r>
          </a:p>
          <a:p>
            <a:r>
              <a:rPr lang="en-US" altLang="ko-KR" sz="1100" dirty="0">
                <a:latin typeface="+mn-ea"/>
              </a:rPr>
              <a:t>1) 000</a:t>
            </a:r>
            <a:r>
              <a:rPr lang="ko-KR" altLang="en-US" sz="1100">
                <a:latin typeface="+mn-ea"/>
              </a:rPr>
              <a:t>전시회 </a:t>
            </a:r>
            <a:r>
              <a:rPr lang="en-US" altLang="ko-KR" sz="1100" dirty="0">
                <a:latin typeface="+mn-ea"/>
              </a:rPr>
              <a:t>(2020.1-2020.3) </a:t>
            </a:r>
          </a:p>
          <a:p>
            <a:r>
              <a:rPr lang="en-US" altLang="ko-KR" sz="1100" dirty="0">
                <a:latin typeface="+mn-ea"/>
              </a:rPr>
              <a:t>2)</a:t>
            </a:r>
          </a:p>
          <a:p>
            <a:r>
              <a:rPr lang="en-US" altLang="ko-KR" sz="1100" dirty="0">
                <a:latin typeface="+mn-ea"/>
              </a:rPr>
              <a:t>3)</a:t>
            </a:r>
          </a:p>
          <a:p>
            <a:r>
              <a:rPr lang="en-US" altLang="ko-KR" sz="1100" dirty="0">
                <a:latin typeface="+mn-ea"/>
              </a:rPr>
              <a:t>…</a:t>
            </a:r>
          </a:p>
          <a:p>
            <a:endParaRPr lang="en-US" altLang="ko-KR" sz="1100" b="1" dirty="0" smtClean="0">
              <a:latin typeface="+mn-ea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32656" y="3273241"/>
            <a:ext cx="566181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수상</a:t>
            </a:r>
            <a:r>
              <a:rPr lang="en-US" altLang="ko-KR" sz="1100" b="1" dirty="0" smtClean="0">
                <a:latin typeface="+mn-ea"/>
              </a:rPr>
              <a:t>]</a:t>
            </a:r>
          </a:p>
          <a:p>
            <a:r>
              <a:rPr lang="en-US" altLang="ko-KR" sz="1100" dirty="0">
                <a:latin typeface="+mn-ea"/>
              </a:rPr>
              <a:t>1)</a:t>
            </a:r>
          </a:p>
          <a:p>
            <a:r>
              <a:rPr lang="en-US" altLang="ko-KR" sz="1100" dirty="0">
                <a:latin typeface="+mn-ea"/>
              </a:rPr>
              <a:t>2)</a:t>
            </a:r>
          </a:p>
          <a:p>
            <a:r>
              <a:rPr lang="en-US" altLang="ko-KR" sz="1100" dirty="0">
                <a:latin typeface="+mn-ea"/>
              </a:rPr>
              <a:t>3)</a:t>
            </a:r>
          </a:p>
          <a:p>
            <a:r>
              <a:rPr lang="en-US" altLang="ko-KR" sz="1100" dirty="0">
                <a:latin typeface="+mn-ea"/>
              </a:rPr>
              <a:t>…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32656" y="8364324"/>
            <a:ext cx="604867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★ 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작성 가이드</a:t>
            </a:r>
            <a:endParaRPr lang="en-US" altLang="ko-KR" sz="1100" dirty="0">
              <a:solidFill>
                <a:srgbClr val="C00000"/>
              </a:solidFill>
              <a:latin typeface="+mn-ea"/>
            </a:endParaRPr>
          </a:p>
          <a:p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- 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⑤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약력은 </a:t>
            </a:r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1page</a:t>
            </a:r>
            <a:r>
              <a:rPr lang="ko-KR" altLang="en-US" sz="1100">
                <a:solidFill>
                  <a:srgbClr val="C00000"/>
                </a:solidFill>
                <a:latin typeface="+mn-ea"/>
              </a:rPr>
              <a:t>로 작성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.</a:t>
            </a:r>
          </a:p>
          <a:p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- </a:t>
            </a:r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5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가지 항목 外 자유롭게 추가 가능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32656" y="899592"/>
            <a:ext cx="17331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연락처</a:t>
            </a:r>
            <a:r>
              <a:rPr lang="en-US" altLang="ko-KR" sz="1100" b="1" dirty="0" smtClean="0">
                <a:latin typeface="+mn-ea"/>
              </a:rPr>
              <a:t>] </a:t>
            </a:r>
          </a:p>
          <a:p>
            <a:r>
              <a:rPr lang="en-US" altLang="ko-KR" sz="1100" dirty="0">
                <a:latin typeface="+mn-ea"/>
              </a:rPr>
              <a:t>1) HP : 010-0000-0000</a:t>
            </a:r>
          </a:p>
          <a:p>
            <a:r>
              <a:rPr lang="en-US" altLang="ko-KR" sz="1100" dirty="0">
                <a:latin typeface="+mn-ea"/>
              </a:rPr>
              <a:t>2) Email :</a:t>
            </a:r>
          </a:p>
          <a:p>
            <a:r>
              <a:rPr lang="en-US" altLang="ko-KR" sz="1100" dirty="0">
                <a:latin typeface="+mn-ea"/>
              </a:rPr>
              <a:t>3) </a:t>
            </a:r>
            <a:r>
              <a:rPr lang="ko-KR" altLang="en-US" sz="1100">
                <a:latin typeface="+mn-ea"/>
              </a:rPr>
              <a:t>거주지 </a:t>
            </a:r>
            <a:r>
              <a:rPr lang="en-US" altLang="ko-KR" sz="1100" dirty="0">
                <a:latin typeface="+mn-ea"/>
              </a:rPr>
              <a:t>: </a:t>
            </a:r>
            <a:r>
              <a:rPr lang="ko-KR" altLang="en-US" sz="1100">
                <a:latin typeface="+mn-ea"/>
              </a:rPr>
              <a:t>국내 </a:t>
            </a:r>
            <a:r>
              <a:rPr lang="en-US" altLang="ko-KR" sz="1100" dirty="0">
                <a:latin typeface="+mn-ea"/>
              </a:rPr>
              <a:t>or </a:t>
            </a:r>
            <a:r>
              <a:rPr lang="ko-KR" altLang="en-US" sz="1100">
                <a:latin typeface="+mn-ea"/>
              </a:rPr>
              <a:t>국외</a:t>
            </a:r>
            <a:endParaRPr lang="en-US" altLang="ko-KR" sz="1100" dirty="0"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656" y="7937267"/>
            <a:ext cx="478368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+ </a:t>
            </a:r>
          </a:p>
          <a:p>
            <a:r>
              <a:rPr lang="en-US" altLang="ko-KR" sz="1100" b="1" dirty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공모전을 알게 된 채널</a:t>
            </a:r>
            <a:r>
              <a:rPr lang="en-US" altLang="ko-KR" sz="1100" b="1" dirty="0" smtClean="0">
                <a:latin typeface="+mn-ea"/>
              </a:rPr>
              <a:t>] ex. 00</a:t>
            </a:r>
            <a:r>
              <a:rPr lang="ko-KR" altLang="en-US" sz="1100" b="1" smtClean="0">
                <a:latin typeface="+mn-ea"/>
              </a:rPr>
              <a:t>일보 기사</a:t>
            </a:r>
            <a:r>
              <a:rPr lang="en-US" altLang="ko-KR" sz="1100" b="1" dirty="0">
                <a:latin typeface="+mn-ea"/>
              </a:rPr>
              <a:t> </a:t>
            </a:r>
            <a:r>
              <a:rPr lang="en-US" altLang="ko-KR" sz="1100" b="1" dirty="0" smtClean="0">
                <a:latin typeface="+mn-ea"/>
              </a:rPr>
              <a:t>or </a:t>
            </a:r>
            <a:r>
              <a:rPr lang="ko-KR" altLang="en-US" sz="1100" b="1" smtClean="0">
                <a:latin typeface="+mn-ea"/>
              </a:rPr>
              <a:t>김달진 연구소 배너 광고</a:t>
            </a:r>
            <a:r>
              <a:rPr lang="en-US" altLang="ko-KR" sz="1100" b="1" dirty="0" smtClean="0">
                <a:latin typeface="+mn-ea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601168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" name="직선 연결선 22"/>
          <p:cNvCxnSpPr/>
          <p:nvPr/>
        </p:nvCxnSpPr>
        <p:spPr>
          <a:xfrm>
            <a:off x="260648" y="446112"/>
            <a:ext cx="62646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직사각형 1"/>
          <p:cNvSpPr/>
          <p:nvPr/>
        </p:nvSpPr>
        <p:spPr>
          <a:xfrm>
            <a:off x="260648" y="539552"/>
            <a:ext cx="6264696" cy="8424936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2656" y="611560"/>
            <a:ext cx="848309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프로젝트</a:t>
            </a:r>
            <a:r>
              <a:rPr lang="en-US" altLang="ko-KR" sz="1100" b="1" dirty="0" smtClean="0">
                <a:latin typeface="+mn-ea"/>
              </a:rPr>
              <a:t>]</a:t>
            </a:r>
          </a:p>
          <a:p>
            <a:endParaRPr lang="en-US" altLang="ko-KR" sz="1100" b="1" dirty="0">
              <a:latin typeface="+mn-ea"/>
            </a:endParaRPr>
          </a:p>
          <a:p>
            <a:r>
              <a:rPr lang="en-US" altLang="ko-KR" sz="1100" b="1" dirty="0" smtClean="0">
                <a:latin typeface="+mn-ea"/>
              </a:rPr>
              <a:t>1)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88640" y="107504"/>
            <a:ext cx="132440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>
                <a:latin typeface="+mn-ea"/>
              </a:rPr>
              <a:t>⑥ </a:t>
            </a:r>
            <a:r>
              <a:rPr lang="ko-KR" altLang="en-US" sz="1400" b="1" dirty="0" smtClean="0">
                <a:latin typeface="+mn-ea"/>
              </a:rPr>
              <a:t>포트폴리오</a:t>
            </a:r>
            <a:endParaRPr lang="en-US" altLang="ko-KR" sz="1400" b="1" dirty="0">
              <a:latin typeface="+mn-ea"/>
            </a:endParaRPr>
          </a:p>
        </p:txBody>
      </p:sp>
      <p:sp>
        <p:nvSpPr>
          <p:cNvPr id="15" name="직사각형 14"/>
          <p:cNvSpPr/>
          <p:nvPr/>
        </p:nvSpPr>
        <p:spPr>
          <a:xfrm>
            <a:off x="404665" y="1259632"/>
            <a:ext cx="5889880" cy="3818885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이미지</a:t>
            </a:r>
            <a:endParaRPr lang="ko-KR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32656" y="8532440"/>
            <a:ext cx="604867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>
                <a:solidFill>
                  <a:srgbClr val="C00000"/>
                </a:solidFill>
                <a:latin typeface="+mn-ea"/>
              </a:rPr>
              <a:t>★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작성 가이드</a:t>
            </a:r>
            <a:endParaRPr lang="en-US" altLang="ko-KR" sz="1100" dirty="0" smtClean="0">
              <a:solidFill>
                <a:srgbClr val="C00000"/>
              </a:solidFill>
              <a:latin typeface="+mn-ea"/>
            </a:endParaRPr>
          </a:p>
          <a:p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-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포트폴리오는 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3page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내로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작성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. (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작품 이미지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, </a:t>
            </a:r>
            <a:r>
              <a:rPr lang="ko-KR" altLang="en-US" sz="1100" smtClean="0">
                <a:solidFill>
                  <a:srgbClr val="C00000"/>
                </a:solidFill>
                <a:latin typeface="+mn-ea"/>
              </a:rPr>
              <a:t>설명 포함</a:t>
            </a:r>
            <a:r>
              <a:rPr lang="en-US" altLang="ko-KR" sz="1100" dirty="0" smtClean="0">
                <a:solidFill>
                  <a:srgbClr val="C00000"/>
                </a:solidFill>
                <a:latin typeface="+mn-ea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38912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403231" y="4181437"/>
            <a:ext cx="2051538" cy="800872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dirty="0" smtClean="0">
                <a:latin typeface="+mn-ea"/>
              </a:rPr>
              <a:t>작성 </a:t>
            </a:r>
            <a:r>
              <a:rPr lang="en-US" altLang="ko-KR" sz="1400" dirty="0" smtClean="0">
                <a:latin typeface="+mn-ea"/>
              </a:rPr>
              <a:t>Sample</a:t>
            </a:r>
          </a:p>
          <a:p>
            <a:pPr algn="ctr"/>
            <a:r>
              <a:rPr lang="en-US" altLang="ko-KR" sz="1400" dirty="0" smtClean="0">
                <a:latin typeface="+mn-ea"/>
              </a:rPr>
              <a:t>2</a:t>
            </a:r>
            <a:r>
              <a:rPr lang="ko-KR" altLang="en-US" sz="1400" smtClean="0">
                <a:latin typeface="+mn-ea"/>
              </a:rPr>
              <a:t>회 대상작</a:t>
            </a:r>
            <a:endParaRPr lang="ko-KR" altLang="en-US" sz="14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12988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188640" y="107504"/>
            <a:ext cx="7857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latin typeface="+mn-ea"/>
              </a:rPr>
              <a:t>① 개요</a:t>
            </a:r>
            <a:endParaRPr lang="en-US" altLang="ko-KR" sz="1400" b="1" dirty="0" smtClean="0">
              <a:latin typeface="+mn-ea"/>
            </a:endParaRPr>
          </a:p>
        </p:txBody>
      </p:sp>
      <p:cxnSp>
        <p:nvCxnSpPr>
          <p:cNvPr id="23" name="직선 연결선 22"/>
          <p:cNvCxnSpPr/>
          <p:nvPr/>
        </p:nvCxnSpPr>
        <p:spPr>
          <a:xfrm>
            <a:off x="260648" y="446112"/>
            <a:ext cx="62646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직사각형 1"/>
          <p:cNvSpPr/>
          <p:nvPr/>
        </p:nvSpPr>
        <p:spPr>
          <a:xfrm>
            <a:off x="260648" y="611560"/>
            <a:ext cx="6264696" cy="8424936"/>
          </a:xfrm>
          <a:prstGeom prst="rect">
            <a:avLst/>
          </a:prstGeom>
          <a:noFill/>
          <a:ln w="127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2656" y="611560"/>
            <a:ext cx="24529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>
                <a:latin typeface="+mn-ea"/>
              </a:rPr>
              <a:t>[</a:t>
            </a:r>
            <a:r>
              <a:rPr lang="ko-KR" altLang="en-US" sz="1100" b="1">
                <a:latin typeface="+mn-ea"/>
              </a:rPr>
              <a:t>작품명</a:t>
            </a:r>
            <a:r>
              <a:rPr lang="en-US" altLang="ko-KR" sz="1100" b="1" dirty="0">
                <a:latin typeface="+mn-ea"/>
              </a:rPr>
              <a:t>] </a:t>
            </a:r>
            <a:r>
              <a:rPr lang="ko-KR" altLang="en-US" sz="1100" smtClean="0">
                <a:latin typeface="+mn-ea"/>
              </a:rPr>
              <a:t>빛의 도시 </a:t>
            </a:r>
            <a:r>
              <a:rPr lang="en-US" altLang="ko-KR" sz="1100" dirty="0" smtClean="0">
                <a:latin typeface="+mn-ea"/>
              </a:rPr>
              <a:t>(CITY OF LIGHT)</a:t>
            </a:r>
            <a:endParaRPr lang="en-US" altLang="ko-KR" sz="1100" dirty="0">
              <a:latin typeface="+mn-ea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2656" y="6398622"/>
            <a:ext cx="18565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사이즈</a:t>
            </a:r>
            <a:r>
              <a:rPr lang="en-US" altLang="ko-KR" sz="1100" b="1" dirty="0" smtClean="0">
                <a:latin typeface="+mn-ea"/>
              </a:rPr>
              <a:t>] </a:t>
            </a:r>
            <a:r>
              <a:rPr lang="pt-BR" altLang="ko-KR" sz="1100" dirty="0"/>
              <a:t>6m x 6m x 8m(h)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32656" y="4714754"/>
            <a:ext cx="9476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ctr"/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기획 의도</a:t>
            </a:r>
            <a:r>
              <a:rPr lang="en-US" altLang="ko-KR" sz="1100" b="1" dirty="0" smtClean="0">
                <a:latin typeface="+mn-ea"/>
              </a:rPr>
              <a:t>] </a:t>
            </a:r>
            <a:endParaRPr lang="en-US" altLang="ko-KR" sz="1100" b="1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32656" y="899592"/>
            <a:ext cx="7072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투시도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dirty="0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2656" y="6679123"/>
            <a:ext cx="598753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주요 소재</a:t>
            </a:r>
            <a:r>
              <a:rPr lang="en-US" altLang="ko-KR" sz="1100" b="1" dirty="0" smtClean="0">
                <a:latin typeface="+mn-ea"/>
              </a:rPr>
              <a:t>] </a:t>
            </a:r>
            <a:r>
              <a:rPr lang="ko-KR" altLang="en-US" sz="1100"/>
              <a:t>실</a:t>
            </a:r>
            <a:r>
              <a:rPr lang="en-US" altLang="ko-KR" sz="1100" dirty="0"/>
              <a:t>, </a:t>
            </a:r>
            <a:r>
              <a:rPr lang="ko-KR" altLang="en-US" sz="1100"/>
              <a:t>폴리에스테르</a:t>
            </a:r>
            <a:r>
              <a:rPr lang="en-US" altLang="ko-KR" sz="1100" dirty="0"/>
              <a:t>, </a:t>
            </a:r>
            <a:r>
              <a:rPr lang="ko-KR" altLang="en-US" sz="1100"/>
              <a:t>아크릴 미러</a:t>
            </a:r>
            <a:r>
              <a:rPr lang="en-US" altLang="ko-KR" sz="1100" dirty="0"/>
              <a:t>. </a:t>
            </a:r>
            <a:r>
              <a:rPr lang="ko-KR" altLang="en-US" sz="1100"/>
              <a:t>폴리카보네이트</a:t>
            </a:r>
            <a:r>
              <a:rPr lang="en-US" altLang="ko-KR" sz="1100" dirty="0"/>
              <a:t>, </a:t>
            </a:r>
            <a:r>
              <a:rPr lang="ko-KR" altLang="en-US" sz="1100"/>
              <a:t>아크릴</a:t>
            </a:r>
            <a:r>
              <a:rPr lang="en-US" altLang="ko-KR" sz="1100" dirty="0"/>
              <a:t>, GMP </a:t>
            </a:r>
            <a:r>
              <a:rPr lang="ko-KR" altLang="en-US" sz="1100"/>
              <a:t>필름</a:t>
            </a:r>
            <a:r>
              <a:rPr lang="en-US" altLang="ko-KR" sz="1100" dirty="0"/>
              <a:t>, RGBW </a:t>
            </a:r>
            <a:r>
              <a:rPr lang="ko-KR" altLang="en-US" sz="1100" smtClean="0"/>
              <a:t>조명</a:t>
            </a:r>
            <a:endParaRPr lang="en-US" altLang="ko-KR" sz="1100" dirty="0"/>
          </a:p>
        </p:txBody>
      </p:sp>
      <p:sp>
        <p:nvSpPr>
          <p:cNvPr id="28" name="TextBox 27"/>
          <p:cNvSpPr txBox="1"/>
          <p:nvPr/>
        </p:nvSpPr>
        <p:spPr>
          <a:xfrm>
            <a:off x="332656" y="8193400"/>
            <a:ext cx="120417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예산</a:t>
            </a:r>
            <a:r>
              <a:rPr lang="en-US" altLang="ko-KR" sz="1100" b="1" dirty="0" smtClean="0">
                <a:latin typeface="+mn-ea"/>
              </a:rPr>
              <a:t>] </a:t>
            </a:r>
            <a:r>
              <a:rPr lang="ko-KR" altLang="en-US" sz="1100"/>
              <a:t>총 </a:t>
            </a:r>
            <a:r>
              <a:rPr lang="en-US" altLang="ko-KR" sz="1100" dirty="0" smtClean="0"/>
              <a:t>--</a:t>
            </a:r>
            <a:r>
              <a:rPr lang="ko-KR" altLang="en-US" sz="1100" smtClean="0"/>
              <a:t>만원</a:t>
            </a:r>
            <a:endParaRPr lang="en-US" altLang="ko-KR" sz="1100" dirty="0"/>
          </a:p>
        </p:txBody>
      </p:sp>
      <p:sp>
        <p:nvSpPr>
          <p:cNvPr id="7" name="직사각형 6"/>
          <p:cNvSpPr/>
          <p:nvPr/>
        </p:nvSpPr>
        <p:spPr>
          <a:xfrm>
            <a:off x="5517232" y="107504"/>
            <a:ext cx="1008112" cy="307777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dirty="0" smtClean="0">
                <a:latin typeface="+mn-ea"/>
              </a:rPr>
              <a:t>Sample</a:t>
            </a:r>
            <a:endParaRPr lang="ko-KR" altLang="en-US" sz="1400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583155" y="683568"/>
            <a:ext cx="18357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ko-KR" altLang="en-US" sz="1100" b="1" dirty="0" smtClean="0">
                <a:latin typeface="+mn-ea"/>
              </a:rPr>
              <a:t>이은숙 </a:t>
            </a:r>
            <a:r>
              <a:rPr lang="en-US" altLang="ko-KR" sz="1100" b="1" dirty="0" smtClean="0">
                <a:latin typeface="+mn-ea"/>
              </a:rPr>
              <a:t>X </a:t>
            </a:r>
            <a:r>
              <a:rPr lang="ko-KR" altLang="en-US" sz="1100" b="1" smtClean="0">
                <a:latin typeface="+mn-ea"/>
              </a:rPr>
              <a:t>성병권 </a:t>
            </a:r>
            <a:r>
              <a:rPr lang="en-US" altLang="ko-KR" sz="1100" b="1" dirty="0" smtClean="0">
                <a:latin typeface="+mn-ea"/>
              </a:rPr>
              <a:t>X </a:t>
            </a:r>
            <a:r>
              <a:rPr lang="ko-KR" altLang="en-US" sz="1100" b="1" smtClean="0">
                <a:latin typeface="+mn-ea"/>
              </a:rPr>
              <a:t>이명호</a:t>
            </a:r>
            <a:endParaRPr lang="en-US" altLang="ko-KR" sz="1100" b="1" dirty="0">
              <a:latin typeface="+mn-ea"/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3"/>
          <a:srcRect l="20982" t="36039" r="16822" b="10147"/>
          <a:stretch/>
        </p:blipFill>
        <p:spPr>
          <a:xfrm>
            <a:off x="404663" y="1203228"/>
            <a:ext cx="5976665" cy="3440780"/>
          </a:xfrm>
          <a:prstGeom prst="rect">
            <a:avLst/>
          </a:prstGeom>
        </p:spPr>
      </p:pic>
      <p:sp>
        <p:nvSpPr>
          <p:cNvPr id="5" name="직사각형 4"/>
          <p:cNvSpPr/>
          <p:nvPr/>
        </p:nvSpPr>
        <p:spPr>
          <a:xfrm>
            <a:off x="332656" y="4950272"/>
            <a:ext cx="6192688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900" dirty="0">
                <a:latin typeface="+mn-ea"/>
              </a:rPr>
              <a:t>작품은 도시에서 살아가는 우리들의 각기 다른 경험에서 느끼는 사회적 구조와 이로 인한 생각의 </a:t>
            </a:r>
            <a:r>
              <a:rPr lang="ko-KR" altLang="en-US" sz="900" dirty="0" smtClean="0">
                <a:latin typeface="+mn-ea"/>
              </a:rPr>
              <a:t>한계를 예술과 </a:t>
            </a:r>
            <a:r>
              <a:rPr lang="ko-KR" altLang="en-US" sz="900" dirty="0">
                <a:latin typeface="+mn-ea"/>
              </a:rPr>
              <a:t>지식을 통해 깨고자 함에 있다</a:t>
            </a:r>
            <a:r>
              <a:rPr lang="en-US" altLang="ko-KR" sz="900" dirty="0">
                <a:latin typeface="+mn-ea"/>
              </a:rPr>
              <a:t>. </a:t>
            </a:r>
            <a:r>
              <a:rPr lang="ko-KR" altLang="en-US" sz="900">
                <a:latin typeface="+mn-ea"/>
              </a:rPr>
              <a:t>마천루를 연상케 하는 </a:t>
            </a:r>
            <a:r>
              <a:rPr lang="en-US" altLang="ko-KR" sz="900" dirty="0">
                <a:latin typeface="+mn-ea"/>
              </a:rPr>
              <a:t>[</a:t>
            </a:r>
            <a:r>
              <a:rPr lang="ko-KR" altLang="en-US" sz="900">
                <a:latin typeface="+mn-ea"/>
              </a:rPr>
              <a:t>빛의 도시</a:t>
            </a:r>
            <a:r>
              <a:rPr lang="en-US" altLang="ko-KR" sz="900" dirty="0">
                <a:latin typeface="+mn-ea"/>
              </a:rPr>
              <a:t>] </a:t>
            </a:r>
            <a:r>
              <a:rPr lang="ko-KR" altLang="en-US" sz="900">
                <a:latin typeface="+mn-ea"/>
              </a:rPr>
              <a:t>조형물들은 형태적으로 </a:t>
            </a:r>
            <a:r>
              <a:rPr lang="ko-KR" altLang="en-US" sz="900" smtClean="0">
                <a:latin typeface="+mn-ea"/>
              </a:rPr>
              <a:t>물질적 도시의 </a:t>
            </a:r>
            <a:r>
              <a:rPr lang="ko-KR" altLang="en-US" sz="900" dirty="0">
                <a:latin typeface="+mn-ea"/>
              </a:rPr>
              <a:t>빌딩들을 형상화하고 있다</a:t>
            </a:r>
            <a:r>
              <a:rPr lang="en-US" altLang="ko-KR" sz="900" dirty="0">
                <a:latin typeface="+mn-ea"/>
              </a:rPr>
              <a:t>. </a:t>
            </a:r>
            <a:r>
              <a:rPr lang="ko-KR" altLang="en-US" sz="900">
                <a:latin typeface="+mn-ea"/>
              </a:rPr>
              <a:t>인간들은 과거</a:t>
            </a:r>
            <a:r>
              <a:rPr lang="en-US" altLang="ko-KR" sz="900" dirty="0">
                <a:latin typeface="+mn-ea"/>
              </a:rPr>
              <a:t>.</a:t>
            </a:r>
            <a:r>
              <a:rPr lang="ko-KR" altLang="en-US" sz="900">
                <a:latin typeface="+mn-ea"/>
              </a:rPr>
              <a:t>현재</a:t>
            </a:r>
            <a:r>
              <a:rPr lang="en-US" altLang="ko-KR" sz="900" dirty="0">
                <a:latin typeface="+mn-ea"/>
              </a:rPr>
              <a:t>,</a:t>
            </a:r>
            <a:r>
              <a:rPr lang="ko-KR" altLang="en-US" sz="900">
                <a:latin typeface="+mn-ea"/>
              </a:rPr>
              <a:t>미래의 지식을 융합하여 새로운 형태의 지적 </a:t>
            </a:r>
            <a:r>
              <a:rPr lang="ko-KR" altLang="en-US" sz="900" smtClean="0">
                <a:latin typeface="+mn-ea"/>
              </a:rPr>
              <a:t>산물 들을 </a:t>
            </a:r>
            <a:r>
              <a:rPr lang="ko-KR" altLang="en-US" sz="900" dirty="0">
                <a:latin typeface="+mn-ea"/>
              </a:rPr>
              <a:t>하늘위로 계속해서 쌓아 올리고 있다</a:t>
            </a:r>
            <a:r>
              <a:rPr lang="en-US" altLang="ko-KR" sz="900" dirty="0">
                <a:latin typeface="+mn-ea"/>
              </a:rPr>
              <a:t>. </a:t>
            </a:r>
            <a:r>
              <a:rPr lang="ko-KR" altLang="en-US" sz="900">
                <a:latin typeface="+mn-ea"/>
              </a:rPr>
              <a:t>공간이 지니고 있는 지식과 지혜를 떠받치고 있는 기둥임과 </a:t>
            </a:r>
            <a:r>
              <a:rPr lang="ko-KR" altLang="en-US" sz="900" smtClean="0">
                <a:latin typeface="+mn-ea"/>
              </a:rPr>
              <a:t>동시에 </a:t>
            </a:r>
            <a:r>
              <a:rPr lang="ko-KR" altLang="en-US" sz="900" dirty="0" err="1">
                <a:latin typeface="+mn-ea"/>
              </a:rPr>
              <a:t>별마당에</a:t>
            </a:r>
            <a:r>
              <a:rPr lang="ko-KR" altLang="en-US" sz="900" dirty="0">
                <a:latin typeface="+mn-ea"/>
              </a:rPr>
              <a:t> 쌓여진 지식들의 산물이 조형물의 빛을 밝혀 </a:t>
            </a:r>
            <a:r>
              <a:rPr lang="ko-KR" altLang="en-US" sz="900" dirty="0" err="1">
                <a:latin typeface="+mn-ea"/>
              </a:rPr>
              <a:t>공간안의</a:t>
            </a:r>
            <a:r>
              <a:rPr lang="ko-KR" altLang="en-US" sz="900" dirty="0">
                <a:latin typeface="+mn-ea"/>
              </a:rPr>
              <a:t> 사람들과 소통하고 상호작용한다</a:t>
            </a:r>
            <a:r>
              <a:rPr lang="en-US" altLang="ko-KR" sz="900" dirty="0">
                <a:latin typeface="+mn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900" dirty="0">
                <a:latin typeface="+mn-ea"/>
              </a:rPr>
              <a:t>우리는 작품 사이를 통과하며 다양한 형태의 빛을 마주하고 경험함으로써 사고의 확장을 시도한다</a:t>
            </a:r>
            <a:r>
              <a:rPr lang="en-US" altLang="ko-KR" sz="900" dirty="0">
                <a:latin typeface="+mn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ko-KR" altLang="en-US" sz="900" dirty="0">
                <a:latin typeface="+mn-ea"/>
              </a:rPr>
              <a:t>도시 안에서 상대방과 마주치고 설치된 </a:t>
            </a:r>
            <a:r>
              <a:rPr lang="ko-KR" altLang="en-US" sz="900" dirty="0" err="1">
                <a:latin typeface="+mn-ea"/>
              </a:rPr>
              <a:t>좌대에</a:t>
            </a:r>
            <a:r>
              <a:rPr lang="ko-KR" altLang="en-US" sz="900" dirty="0">
                <a:latin typeface="+mn-ea"/>
              </a:rPr>
              <a:t> 앉아 대화를 이끌어내는 공간을 조성함으로써 사람과 사람</a:t>
            </a:r>
            <a:r>
              <a:rPr lang="en-US" altLang="ko-KR" sz="900" dirty="0" smtClean="0">
                <a:latin typeface="+mn-ea"/>
              </a:rPr>
              <a:t>, </a:t>
            </a:r>
            <a:r>
              <a:rPr lang="ko-KR" altLang="en-US" sz="900" smtClean="0">
                <a:latin typeface="+mn-ea"/>
              </a:rPr>
              <a:t>그리고 </a:t>
            </a:r>
            <a:r>
              <a:rPr lang="ko-KR" altLang="en-US" sz="900" dirty="0">
                <a:latin typeface="+mn-ea"/>
              </a:rPr>
              <a:t>지식을 연결하고 창의적인 소통을 할 수 있도록 한다</a:t>
            </a:r>
            <a:r>
              <a:rPr lang="en-US" altLang="ko-KR" sz="900" dirty="0">
                <a:latin typeface="+mn-ea"/>
              </a:rPr>
              <a:t>.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32656" y="8477402"/>
            <a:ext cx="156164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b="1" dirty="0" smtClean="0">
                <a:latin typeface="+mn-ea"/>
              </a:rPr>
              <a:t>[</a:t>
            </a:r>
            <a:r>
              <a:rPr lang="ko-KR" altLang="en-US" sz="1100" b="1" smtClean="0">
                <a:latin typeface="+mn-ea"/>
              </a:rPr>
              <a:t>제작 및 설치 </a:t>
            </a:r>
            <a:r>
              <a:rPr lang="ko-KR" altLang="en-US" sz="1100" b="1" err="1" smtClean="0">
                <a:latin typeface="+mn-ea"/>
              </a:rPr>
              <a:t>스케쥴</a:t>
            </a:r>
            <a:r>
              <a:rPr lang="en-US" altLang="ko-KR" sz="1100" b="1" dirty="0" smtClean="0">
                <a:latin typeface="+mn-ea"/>
              </a:rPr>
              <a:t>]</a:t>
            </a:r>
            <a:endParaRPr lang="en-US" altLang="ko-KR" sz="1100" dirty="0" smtClean="0">
              <a:latin typeface="+mn-ea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332631" y="8719848"/>
            <a:ext cx="594380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 smtClean="0"/>
              <a:t>1. </a:t>
            </a:r>
            <a:r>
              <a:rPr lang="ko-KR" altLang="en-US" sz="1100" smtClean="0"/>
              <a:t>구조검토</a:t>
            </a:r>
            <a:r>
              <a:rPr lang="en-US" altLang="ko-KR" sz="1100" dirty="0"/>
              <a:t>,</a:t>
            </a:r>
            <a:r>
              <a:rPr lang="ko-KR" altLang="en-US" sz="1100" smtClean="0"/>
              <a:t>설계</a:t>
            </a:r>
            <a:r>
              <a:rPr lang="en-US" altLang="ko-KR" sz="1100" dirty="0" smtClean="0"/>
              <a:t>(8</a:t>
            </a:r>
            <a:r>
              <a:rPr lang="ko-KR" altLang="en-US" sz="1100" smtClean="0"/>
              <a:t>일</a:t>
            </a:r>
            <a:r>
              <a:rPr lang="en-US" altLang="ko-KR" sz="1100" dirty="0" smtClean="0"/>
              <a:t>) </a:t>
            </a:r>
            <a:r>
              <a:rPr lang="en-US" altLang="ko-KR" sz="1100" dirty="0">
                <a:latin typeface="에브리데이고딕 R" panose="02020603020101020101" pitchFamily="18" charset="-127"/>
                <a:ea typeface="에브리데이고딕 R" panose="02020603020101020101" pitchFamily="18" charset="-127"/>
              </a:rPr>
              <a:t>▶</a:t>
            </a:r>
            <a:r>
              <a:rPr lang="en-US" altLang="ko-KR" sz="1100" dirty="0" smtClean="0"/>
              <a:t> 2. </a:t>
            </a:r>
            <a:r>
              <a:rPr lang="ko-KR" altLang="en-US" sz="1100" smtClean="0"/>
              <a:t>제품제작</a:t>
            </a:r>
            <a:r>
              <a:rPr lang="en-US" altLang="ko-KR" sz="1100" dirty="0"/>
              <a:t>(</a:t>
            </a:r>
            <a:r>
              <a:rPr lang="en-US" altLang="ko-KR" sz="1100" dirty="0" smtClean="0"/>
              <a:t>25</a:t>
            </a:r>
            <a:r>
              <a:rPr lang="ko-KR" altLang="en-US" sz="1100" smtClean="0"/>
              <a:t>일</a:t>
            </a:r>
            <a:r>
              <a:rPr lang="en-US" altLang="ko-KR" sz="1100" dirty="0" smtClean="0"/>
              <a:t>) </a:t>
            </a:r>
            <a:r>
              <a:rPr lang="en-US" altLang="ko-KR" sz="1100" dirty="0">
                <a:latin typeface="에브리데이고딕 R" panose="02020603020101020101" pitchFamily="18" charset="-127"/>
                <a:ea typeface="에브리데이고딕 R" panose="02020603020101020101" pitchFamily="18" charset="-127"/>
              </a:rPr>
              <a:t>▶ </a:t>
            </a:r>
            <a:r>
              <a:rPr lang="en-US" altLang="ko-KR" sz="1100" dirty="0" smtClean="0"/>
              <a:t>3</a:t>
            </a:r>
            <a:r>
              <a:rPr lang="en-US" altLang="ko-KR" sz="1100" dirty="0"/>
              <a:t>.</a:t>
            </a:r>
            <a:r>
              <a:rPr lang="ko-KR" altLang="en-US" sz="1100"/>
              <a:t>설치 및 </a:t>
            </a:r>
            <a:r>
              <a:rPr lang="ko-KR" altLang="en-US" sz="1100" smtClean="0"/>
              <a:t>시공 </a:t>
            </a:r>
            <a:r>
              <a:rPr lang="en-US" altLang="ko-KR" sz="1100" dirty="0" smtClean="0"/>
              <a:t>(</a:t>
            </a:r>
            <a:r>
              <a:rPr lang="en-US" altLang="ko-KR" sz="1100" dirty="0"/>
              <a:t>8</a:t>
            </a:r>
            <a:r>
              <a:rPr lang="ko-KR" altLang="en-US" sz="1100"/>
              <a:t>일</a:t>
            </a:r>
            <a:r>
              <a:rPr lang="en-US" altLang="ko-KR" sz="1100" dirty="0"/>
              <a:t>) </a:t>
            </a:r>
            <a:r>
              <a:rPr lang="en-US" altLang="ko-KR" sz="1100" b="1" dirty="0" smtClean="0"/>
              <a:t>[</a:t>
            </a:r>
            <a:r>
              <a:rPr lang="ko-KR" altLang="en-US" sz="1100" b="1" smtClean="0"/>
              <a:t>총 </a:t>
            </a:r>
            <a:r>
              <a:rPr lang="en-US" altLang="ko-KR" sz="1100" b="1" dirty="0"/>
              <a:t>41</a:t>
            </a:r>
            <a:r>
              <a:rPr lang="ko-KR" altLang="en-US" sz="1100" b="1" smtClean="0"/>
              <a:t>일</a:t>
            </a:r>
            <a:r>
              <a:rPr lang="en-US" altLang="ko-KR" sz="1100" b="1" dirty="0" smtClean="0"/>
              <a:t>]</a:t>
            </a:r>
            <a:endParaRPr lang="ko-KR" altLang="en-US" sz="1100" b="1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4"/>
          <a:srcRect l="27951" t="36916" r="44487" b="45638"/>
          <a:stretch/>
        </p:blipFill>
        <p:spPr>
          <a:xfrm>
            <a:off x="405326" y="6972782"/>
            <a:ext cx="3311706" cy="113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47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7254</TotalTime>
  <Words>635</Words>
  <Application>Microsoft Office PowerPoint</Application>
  <PresentationFormat>화면 슬라이드 쇼(4:3)</PresentationFormat>
  <Paragraphs>119</Paragraphs>
  <Slides>11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6" baseType="lpstr">
      <vt:lpstr>맑은 고딕</vt:lpstr>
      <vt:lpstr>에브리데이 고딕 R_Trial</vt:lpstr>
      <vt:lpstr>에브리데이고딕 R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SSG</dc:creator>
  <cp:lastModifiedBy>이상원/마케팅팀/173140</cp:lastModifiedBy>
  <cp:revision>894</cp:revision>
  <cp:lastPrinted>2020-02-06T03:50:56Z</cp:lastPrinted>
  <dcterms:created xsi:type="dcterms:W3CDTF">2019-02-27T00:04:02Z</dcterms:created>
  <dcterms:modified xsi:type="dcterms:W3CDTF">2022-01-27T04:12:39Z</dcterms:modified>
</cp:coreProperties>
</file>